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4" r:id="rId2"/>
    <p:sldId id="291" r:id="rId3"/>
    <p:sldId id="292" r:id="rId4"/>
    <p:sldId id="299" r:id="rId5"/>
    <p:sldId id="295" r:id="rId6"/>
    <p:sldId id="298" r:id="rId7"/>
    <p:sldId id="296" r:id="rId8"/>
    <p:sldId id="300" r:id="rId9"/>
    <p:sldId id="301" r:id="rId10"/>
    <p:sldId id="259" r:id="rId11"/>
    <p:sldId id="258" r:id="rId12"/>
    <p:sldId id="304" r:id="rId13"/>
    <p:sldId id="305" r:id="rId14"/>
    <p:sldId id="264" r:id="rId15"/>
    <p:sldId id="260" r:id="rId16"/>
    <p:sldId id="263" r:id="rId17"/>
    <p:sldId id="262" r:id="rId18"/>
    <p:sldId id="266" r:id="rId19"/>
    <p:sldId id="310" r:id="rId20"/>
    <p:sldId id="306" r:id="rId21"/>
    <p:sldId id="307" r:id="rId22"/>
    <p:sldId id="308" r:id="rId23"/>
    <p:sldId id="265" r:id="rId24"/>
    <p:sldId id="312" r:id="rId25"/>
    <p:sldId id="313" r:id="rId26"/>
    <p:sldId id="317" r:id="rId27"/>
    <p:sldId id="311" r:id="rId28"/>
    <p:sldId id="315" r:id="rId29"/>
    <p:sldId id="318"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6"/>
  </p:normalViewPr>
  <p:slideViewPr>
    <p:cSldViewPr snapToGrid="0" snapToObjects="1">
      <p:cViewPr varScale="1">
        <p:scale>
          <a:sx n="110" d="100"/>
          <a:sy n="110" d="100"/>
        </p:scale>
        <p:origin x="-55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33BD5-A7D6-3847-9541-15EBD1230F2F}" type="datetimeFigureOut">
              <a:rPr lang="en-US" smtClean="0"/>
              <a:pPr/>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044DD-353C-514F-AC2A-73D03CBC12E8}" type="slidenum">
              <a:rPr lang="en-US" smtClean="0"/>
              <a:pPr/>
              <a:t>‹#›</a:t>
            </a:fld>
            <a:endParaRPr lang="en-US"/>
          </a:p>
        </p:txBody>
      </p:sp>
    </p:spTree>
    <p:extLst>
      <p:ext uri="{BB962C8B-B14F-4D97-AF65-F5344CB8AC3E}">
        <p14:creationId xmlns="" xmlns:p14="http://schemas.microsoft.com/office/powerpoint/2010/main" val="12777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044DD-353C-514F-AC2A-73D03CBC12E8}" type="slidenum">
              <a:rPr lang="en-US" smtClean="0"/>
              <a:pPr/>
              <a:t>15</a:t>
            </a:fld>
            <a:endParaRPr lang="en-US"/>
          </a:p>
        </p:txBody>
      </p:sp>
    </p:spTree>
    <p:extLst>
      <p:ext uri="{BB962C8B-B14F-4D97-AF65-F5344CB8AC3E}">
        <p14:creationId xmlns="" xmlns:p14="http://schemas.microsoft.com/office/powerpoint/2010/main" val="1314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F54E6-D8DC-CE41-A8B6-404B328E7596}"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213816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54E6-D8DC-CE41-A8B6-404B328E7596}"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50709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54E6-D8DC-CE41-A8B6-404B328E7596}"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23628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F54E6-D8DC-CE41-A8B6-404B328E7596}"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8674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F54E6-D8DC-CE41-A8B6-404B328E7596}"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95066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F54E6-D8DC-CE41-A8B6-404B328E7596}"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32501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F54E6-D8DC-CE41-A8B6-404B328E7596}"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0345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F54E6-D8DC-CE41-A8B6-404B328E7596}"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37013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54E6-D8DC-CE41-A8B6-404B328E7596}"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33603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54E6-D8DC-CE41-A8B6-404B328E7596}"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96528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54E6-D8DC-CE41-A8B6-404B328E7596}"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5848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F54E6-D8DC-CE41-A8B6-404B328E7596}" type="datetimeFigureOut">
              <a:rPr lang="en-US" smtClean="0"/>
              <a:pPr/>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F5457-44F6-D849-B553-B2A324FD887F}" type="slidenum">
              <a:rPr lang="en-US" smtClean="0"/>
              <a:pPr/>
              <a:t>‹#›</a:t>
            </a:fld>
            <a:endParaRPr lang="en-US"/>
          </a:p>
        </p:txBody>
      </p:sp>
    </p:spTree>
    <p:extLst>
      <p:ext uri="{BB962C8B-B14F-4D97-AF65-F5344CB8AC3E}">
        <p14:creationId xmlns="" xmlns:p14="http://schemas.microsoft.com/office/powerpoint/2010/main" val="17466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vineyards from the porch at the house in </a:t>
            </a:r>
            <a:r>
              <a:rPr lang="en-US" sz="3200" dirty="0" err="1" smtClean="0"/>
              <a:t>Marcillac</a:t>
            </a:r>
            <a:r>
              <a:rPr lang="en-US" sz="3200" dirty="0" smtClean="0"/>
              <a:t> where some of the steepness of the vineyards are visible.</a:t>
            </a:r>
            <a:br>
              <a:rPr lang="en-US" sz="3200" dirty="0" smtClean="0"/>
            </a:b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780430" y="1241944"/>
            <a:ext cx="3889612" cy="5186151"/>
          </a:xfrm>
        </p:spPr>
      </p:pic>
    </p:spTree>
    <p:extLst>
      <p:ext uri="{BB962C8B-B14F-4D97-AF65-F5344CB8AC3E}">
        <p14:creationId xmlns="" xmlns:p14="http://schemas.microsoft.com/office/powerpoint/2010/main" val="205880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Cahors is the most famous of the many appellations in South West France.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219082" y="1825625"/>
            <a:ext cx="5753835" cy="4351338"/>
          </a:xfrm>
        </p:spPr>
      </p:pic>
    </p:spTree>
    <p:extLst>
      <p:ext uri="{BB962C8B-B14F-4D97-AF65-F5344CB8AC3E}">
        <p14:creationId xmlns="" xmlns:p14="http://schemas.microsoft.com/office/powerpoint/2010/main" val="99782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Cahors</a:t>
            </a:r>
            <a:endParaRPr lang="en-US" dirty="0"/>
          </a:p>
        </p:txBody>
      </p:sp>
      <p:sp>
        <p:nvSpPr>
          <p:cNvPr id="3" name="Content Placeholder 2"/>
          <p:cNvSpPr>
            <a:spLocks noGrp="1"/>
          </p:cNvSpPr>
          <p:nvPr>
            <p:ph idx="1"/>
          </p:nvPr>
        </p:nvSpPr>
        <p:spPr/>
        <p:txBody>
          <a:bodyPr>
            <a:noAutofit/>
          </a:bodyPr>
          <a:lstStyle/>
          <a:p>
            <a:r>
              <a:rPr lang="en-US" sz="2000" dirty="0" smtClean="0"/>
              <a:t>The </a:t>
            </a:r>
            <a:r>
              <a:rPr lang="en-US" sz="2000" dirty="0" err="1" smtClean="0"/>
              <a:t>celtic</a:t>
            </a:r>
            <a:r>
              <a:rPr lang="en-US" sz="2000" dirty="0" smtClean="0"/>
              <a:t> </a:t>
            </a:r>
            <a:r>
              <a:rPr lang="en-US" sz="2000" dirty="0" err="1" smtClean="0"/>
              <a:t>Gauls</a:t>
            </a:r>
            <a:r>
              <a:rPr lang="en-US" sz="2000" dirty="0" smtClean="0"/>
              <a:t> were conquered by Julius Caesar in 50 BC the town, they were one of the last to be conquered by the advancing army of Caesar. </a:t>
            </a:r>
          </a:p>
          <a:p>
            <a:r>
              <a:rPr lang="en-US" sz="2000" dirty="0" smtClean="0"/>
              <a:t>The town of Cahors is situated about 70</a:t>
            </a:r>
            <a:r>
              <a:rPr lang="en-US" sz="2000" dirty="0"/>
              <a:t> </a:t>
            </a:r>
            <a:r>
              <a:rPr lang="en-US" sz="2000" dirty="0" smtClean="0"/>
              <a:t>miles </a:t>
            </a:r>
            <a:r>
              <a:rPr lang="en-US" sz="2000" dirty="0"/>
              <a:t>north </a:t>
            </a:r>
            <a:r>
              <a:rPr lang="en-US" sz="2000" dirty="0" smtClean="0"/>
              <a:t>of Toulouse.</a:t>
            </a:r>
          </a:p>
          <a:p>
            <a:r>
              <a:rPr lang="en-US" sz="2000" dirty="0"/>
              <a:t>The area around Cahors produces </a:t>
            </a:r>
            <a:r>
              <a:rPr lang="en-US" sz="2000" dirty="0" smtClean="0"/>
              <a:t>a robust and tannic</a:t>
            </a:r>
            <a:r>
              <a:rPr lang="en-US" sz="2000" dirty="0"/>
              <a:t> red wine. Wine from </a:t>
            </a:r>
            <a:r>
              <a:rPr lang="en-US" sz="2000" dirty="0" smtClean="0"/>
              <a:t>the Cahors appellation must </a:t>
            </a:r>
            <a:r>
              <a:rPr lang="en-US" sz="2000" dirty="0"/>
              <a:t>be made from at least 70</a:t>
            </a:r>
            <a:r>
              <a:rPr lang="en-US" sz="2000" dirty="0" smtClean="0"/>
              <a:t>% Malbec (</a:t>
            </a:r>
            <a:r>
              <a:rPr lang="en-US" sz="2000" dirty="0"/>
              <a:t>also called Cot, </a:t>
            </a:r>
            <a:r>
              <a:rPr lang="en-US" sz="2000" dirty="0" err="1"/>
              <a:t>Auxerrois</a:t>
            </a:r>
            <a:r>
              <a:rPr lang="en-US" sz="2000" dirty="0"/>
              <a:t> and </a:t>
            </a:r>
            <a:r>
              <a:rPr lang="en-US" sz="2000" dirty="0" err="1"/>
              <a:t>Pressac</a:t>
            </a:r>
            <a:r>
              <a:rPr lang="en-US" sz="2000" dirty="0"/>
              <a:t>) grape, with a maximum of </a:t>
            </a:r>
            <a:r>
              <a:rPr lang="en-US" sz="2000" dirty="0" smtClean="0"/>
              <a:t>30% Merlot or </a:t>
            </a:r>
            <a:r>
              <a:rPr lang="en-US" sz="2000" dirty="0" err="1" smtClean="0"/>
              <a:t>Tannat</a:t>
            </a:r>
            <a:r>
              <a:rPr lang="en-US" sz="2000" dirty="0" smtClean="0"/>
              <a:t> grape </a:t>
            </a:r>
            <a:r>
              <a:rPr lang="en-US" sz="2000" dirty="0"/>
              <a:t>varieties.</a:t>
            </a:r>
            <a:r>
              <a:rPr lang="en-US" sz="2000" dirty="0" smtClean="0"/>
              <a:t> </a:t>
            </a:r>
          </a:p>
          <a:p>
            <a:r>
              <a:rPr lang="en-US" sz="2000" b="1" dirty="0"/>
              <a:t>Malbec</a:t>
            </a:r>
            <a:r>
              <a:rPr lang="en-US" sz="2000" dirty="0"/>
              <a:t> </a:t>
            </a:r>
            <a:r>
              <a:rPr lang="en-US" sz="2000" dirty="0" smtClean="0"/>
              <a:t>is </a:t>
            </a:r>
            <a:r>
              <a:rPr lang="en-US" sz="2000" dirty="0"/>
              <a:t>a </a:t>
            </a:r>
            <a:r>
              <a:rPr lang="en-US" sz="2000" dirty="0" smtClean="0"/>
              <a:t>purple grape variety used </a:t>
            </a:r>
            <a:r>
              <a:rPr lang="en-US" sz="2000" dirty="0"/>
              <a:t>in </a:t>
            </a:r>
            <a:r>
              <a:rPr lang="en-US" sz="2000" dirty="0" smtClean="0"/>
              <a:t>making red wine. The </a:t>
            </a:r>
            <a:r>
              <a:rPr lang="en-US" sz="2000" dirty="0"/>
              <a:t>grapes tend to have an inky dark color and </a:t>
            </a:r>
            <a:r>
              <a:rPr lang="en-US" sz="2000" dirty="0" smtClean="0"/>
              <a:t>robust tannins, </a:t>
            </a:r>
            <a:r>
              <a:rPr lang="en-US" sz="2000" dirty="0"/>
              <a:t>and are known as one of the six grapes allowed in the blend of </a:t>
            </a:r>
            <a:r>
              <a:rPr lang="en-US" sz="2000" dirty="0" smtClean="0"/>
              <a:t>red Bordeaux. </a:t>
            </a:r>
            <a:r>
              <a:rPr lang="en-US" sz="2000" dirty="0"/>
              <a:t>The French plantations of Malbec are now found primarily </a:t>
            </a:r>
            <a:r>
              <a:rPr lang="en-US" sz="2000" dirty="0" smtClean="0"/>
              <a:t>in Cahors. </a:t>
            </a:r>
            <a:r>
              <a:rPr lang="en-US" sz="2000" dirty="0"/>
              <a:t>It is increasingly celebrated as </a:t>
            </a:r>
            <a:r>
              <a:rPr lang="en-US" sz="2000" dirty="0" smtClean="0"/>
              <a:t>an Argentine</a:t>
            </a:r>
            <a:r>
              <a:rPr lang="en-US" sz="2000" dirty="0"/>
              <a:t> wine and is being grown around the world</a:t>
            </a:r>
            <a:r>
              <a:rPr lang="en-US" sz="2000" dirty="0" smtClean="0"/>
              <a:t>. We have seen recent labels of Cahors wines listing Malbec as the variety</a:t>
            </a:r>
            <a:r>
              <a:rPr lang="en-US" sz="2000" dirty="0"/>
              <a:t> </a:t>
            </a:r>
            <a:r>
              <a:rPr lang="en-US" sz="2000" dirty="0" smtClean="0"/>
              <a:t>on their labels, not something we’ve seen 15 years ago.</a:t>
            </a:r>
            <a:br>
              <a:rPr lang="en-US" sz="2000" dirty="0" smtClean="0"/>
            </a:br>
            <a:endParaRPr lang="en-US" sz="2000" dirty="0"/>
          </a:p>
        </p:txBody>
      </p:sp>
    </p:spTree>
    <p:extLst>
      <p:ext uri="{BB962C8B-B14F-4D97-AF65-F5344CB8AC3E}">
        <p14:creationId xmlns="" xmlns:p14="http://schemas.microsoft.com/office/powerpoint/2010/main" val="174439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Chateau la </a:t>
            </a:r>
            <a:r>
              <a:rPr lang="en-US" sz="3600" b="1" dirty="0" err="1"/>
              <a:t>Caminade</a:t>
            </a:r>
            <a:r>
              <a:rPr lang="en-US" sz="3600" b="1" dirty="0"/>
              <a:t> “La </a:t>
            </a:r>
            <a:r>
              <a:rPr lang="en-US" sz="3600" b="1" dirty="0" err="1"/>
              <a:t>Commandery</a:t>
            </a:r>
            <a:r>
              <a:rPr lang="en-US" sz="3600" b="1" dirty="0"/>
              <a:t>” Cahors 2012 </a:t>
            </a:r>
            <a:r>
              <a:rPr lang="en-US" sz="3600" dirty="0"/>
              <a:t> </a:t>
            </a:r>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2388358" y="1220562"/>
            <a:ext cx="6864824" cy="5148619"/>
          </a:xfrm>
        </p:spPr>
      </p:pic>
    </p:spTree>
    <p:extLst>
      <p:ext uri="{BB962C8B-B14F-4D97-AF65-F5344CB8AC3E}">
        <p14:creationId xmlns="" xmlns:p14="http://schemas.microsoft.com/office/powerpoint/2010/main" val="172758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CABERNET either SAUVIGNON OR FRANC</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latin typeface="Calibri" charset="0"/>
              </a:rPr>
              <a:t>In wine </a:t>
            </a:r>
            <a:r>
              <a:rPr lang="en-US" dirty="0">
                <a:solidFill>
                  <a:srgbClr val="000000"/>
                </a:solidFill>
                <a:latin typeface="Calibri" charset="0"/>
              </a:rPr>
              <a:t>terms it is known for its deeply colored reds </a:t>
            </a:r>
            <a:r>
              <a:rPr lang="en-US" dirty="0" smtClean="0">
                <a:solidFill>
                  <a:srgbClr val="000000"/>
                </a:solidFill>
                <a:latin typeface="Calibri" charset="0"/>
              </a:rPr>
              <a:t>made predominantly</a:t>
            </a:r>
            <a:r>
              <a:rPr lang="en-US" dirty="0">
                <a:solidFill>
                  <a:srgbClr val="000000"/>
                </a:solidFill>
                <a:latin typeface="Calibri" charset="0"/>
              </a:rPr>
              <a:t> from Malbec (known locally </a:t>
            </a:r>
            <a:r>
              <a:rPr lang="en-US" dirty="0" smtClean="0">
                <a:solidFill>
                  <a:srgbClr val="000000"/>
                </a:solidFill>
                <a:latin typeface="Calibri" charset="0"/>
              </a:rPr>
              <a:t>as both</a:t>
            </a:r>
            <a:r>
              <a:rPr lang="en-US" dirty="0">
                <a:solidFill>
                  <a:srgbClr val="000000"/>
                </a:solidFill>
                <a:latin typeface="Calibri" charset="0"/>
              </a:rPr>
              <a:t> </a:t>
            </a:r>
            <a:r>
              <a:rPr lang="en-US" dirty="0" err="1">
                <a:solidFill>
                  <a:srgbClr val="000000"/>
                </a:solidFill>
                <a:latin typeface="Calibri" charset="0"/>
              </a:rPr>
              <a:t>Côt</a:t>
            </a:r>
            <a:r>
              <a:rPr lang="en-US" dirty="0">
                <a:solidFill>
                  <a:srgbClr val="000000"/>
                </a:solidFill>
                <a:latin typeface="Calibri" charset="0"/>
              </a:rPr>
              <a:t> and </a:t>
            </a:r>
            <a:r>
              <a:rPr lang="en-US" dirty="0" err="1">
                <a:solidFill>
                  <a:srgbClr val="000000"/>
                </a:solidFill>
                <a:latin typeface="Calibri" charset="0"/>
              </a:rPr>
              <a:t>Auxerrois</a:t>
            </a:r>
            <a:r>
              <a:rPr lang="en-US" dirty="0">
                <a:solidFill>
                  <a:srgbClr val="000000"/>
                </a:solidFill>
                <a:latin typeface="Calibri" charset="0"/>
              </a:rPr>
              <a:t>), with small quantities of </a:t>
            </a:r>
            <a:r>
              <a:rPr lang="en-US" dirty="0" err="1">
                <a:solidFill>
                  <a:srgbClr val="000000"/>
                </a:solidFill>
                <a:latin typeface="Calibri" charset="0"/>
              </a:rPr>
              <a:t>Tannat</a:t>
            </a:r>
            <a:r>
              <a:rPr lang="en-US" dirty="0">
                <a:solidFill>
                  <a:srgbClr val="000000"/>
                </a:solidFill>
                <a:latin typeface="Calibri" charset="0"/>
              </a:rPr>
              <a:t> and Merlot. </a:t>
            </a:r>
            <a:endParaRPr lang="en-US" dirty="0" smtClean="0">
              <a:solidFill>
                <a:srgbClr val="000000"/>
              </a:solidFill>
              <a:latin typeface="Calibri" charset="0"/>
            </a:endParaRPr>
          </a:p>
          <a:p>
            <a:r>
              <a:rPr lang="en-US" dirty="0" smtClean="0">
                <a:solidFill>
                  <a:srgbClr val="000000"/>
                </a:solidFill>
                <a:latin typeface="Calibri" charset="0"/>
              </a:rPr>
              <a:t>Interestingly</a:t>
            </a:r>
            <a:r>
              <a:rPr lang="en-US" dirty="0">
                <a:solidFill>
                  <a:srgbClr val="000000"/>
                </a:solidFill>
                <a:latin typeface="Calibri" charset="0"/>
              </a:rPr>
              <a:t>, Cahors is the only red-wine appellation in the French south-west to use neither Cabernet Sauvignon nor Cabernet </a:t>
            </a:r>
            <a:r>
              <a:rPr lang="en-US" dirty="0" smtClean="0">
                <a:solidFill>
                  <a:srgbClr val="000000"/>
                </a:solidFill>
                <a:latin typeface="Calibri" charset="0"/>
              </a:rPr>
              <a:t>Franc.</a:t>
            </a:r>
            <a:endParaRPr lang="en-US" dirty="0" smtClean="0"/>
          </a:p>
          <a:p>
            <a:r>
              <a:rPr lang="en-US" dirty="0" smtClean="0">
                <a:solidFill>
                  <a:srgbClr val="000000"/>
                </a:solidFill>
                <a:latin typeface="Calibri" charset="0"/>
              </a:rPr>
              <a:t>The </a:t>
            </a:r>
            <a:r>
              <a:rPr lang="en-US" dirty="0">
                <a:solidFill>
                  <a:srgbClr val="000000"/>
                </a:solidFill>
                <a:latin typeface="Calibri" charset="0"/>
              </a:rPr>
              <a:t>typical Cahors wine is darkly colored and has a meaty, herb-tinged aroma, with hints of spiced black cherries and a whiff of cedar. Cahors is invariably tighter and leaner than the rich, opulent style of Malbec being made in the variety’s new-found home in Mendoza, Argentina.</a:t>
            </a:r>
            <a:endParaRPr lang="en-US" dirty="0"/>
          </a:p>
          <a:p>
            <a:endParaRPr lang="en-US" dirty="0"/>
          </a:p>
        </p:txBody>
      </p:sp>
      <p:sp>
        <p:nvSpPr>
          <p:cNvPr id="4" name="Rectangle 3"/>
          <p:cNvSpPr/>
          <p:nvPr/>
        </p:nvSpPr>
        <p:spPr>
          <a:xfrm>
            <a:off x="3048000" y="1443841"/>
            <a:ext cx="6096000" cy="646331"/>
          </a:xfrm>
          <a:prstGeom prst="rect">
            <a:avLst/>
          </a:prstGeom>
        </p:spPr>
        <p:txBody>
          <a:bodyPr>
            <a:spAutoFit/>
          </a:bodyPr>
          <a:lstStyle/>
          <a:p>
            <a:endParaRPr lang="en-US" dirty="0" smtClean="0">
              <a:solidFill>
                <a:srgbClr val="000000"/>
              </a:solidFill>
              <a:latin typeface="Calibri" charset="0"/>
            </a:endParaRPr>
          </a:p>
          <a:p>
            <a:endParaRPr lang="en-US" dirty="0">
              <a:solidFill>
                <a:srgbClr val="000000"/>
              </a:solidFill>
              <a:latin typeface="Calibri" charset="0"/>
            </a:endParaRPr>
          </a:p>
        </p:txBody>
      </p:sp>
    </p:spTree>
    <p:extLst>
      <p:ext uri="{BB962C8B-B14F-4D97-AF65-F5344CB8AC3E}">
        <p14:creationId xmlns="" xmlns:p14="http://schemas.microsoft.com/office/powerpoint/2010/main" val="118297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Wines of Cahors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93184" y="1825625"/>
            <a:ext cx="5805631" cy="4351338"/>
          </a:xfrm>
        </p:spPr>
      </p:pic>
    </p:spTree>
    <p:extLst>
      <p:ext uri="{BB962C8B-B14F-4D97-AF65-F5344CB8AC3E}">
        <p14:creationId xmlns="" xmlns:p14="http://schemas.microsoft.com/office/powerpoint/2010/main" val="188792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Foods that come from the region and are particularly well suited to Cahors wine pairing</a:t>
            </a:r>
            <a:endParaRPr lang="en-US" dirty="0"/>
          </a:p>
        </p:txBody>
      </p:sp>
      <p:sp>
        <p:nvSpPr>
          <p:cNvPr id="3" name="Content Placeholder 2"/>
          <p:cNvSpPr>
            <a:spLocks noGrp="1"/>
          </p:cNvSpPr>
          <p:nvPr>
            <p:ph idx="1"/>
          </p:nvPr>
        </p:nvSpPr>
        <p:spPr/>
        <p:txBody>
          <a:bodyPr>
            <a:normAutofit/>
          </a:bodyPr>
          <a:lstStyle/>
          <a:p>
            <a:r>
              <a:rPr lang="en-US" dirty="0" smtClean="0"/>
              <a:t>Braised </a:t>
            </a:r>
            <a:r>
              <a:rPr lang="en-US" dirty="0"/>
              <a:t>leg of </a:t>
            </a:r>
            <a:r>
              <a:rPr lang="en-US" dirty="0" smtClean="0"/>
              <a:t>lamb or lamb shanks</a:t>
            </a:r>
          </a:p>
          <a:p>
            <a:r>
              <a:rPr lang="en-US" dirty="0" smtClean="0"/>
              <a:t>Braised </a:t>
            </a:r>
            <a:r>
              <a:rPr lang="en-US" dirty="0"/>
              <a:t>beef stews or </a:t>
            </a:r>
            <a:r>
              <a:rPr lang="en-US" dirty="0" smtClean="0"/>
              <a:t>short ribs </a:t>
            </a:r>
            <a:r>
              <a:rPr lang="en-US" dirty="0"/>
              <a:t>especially with smoked bacon (Malbec’s also a good wine to add to a stew</a:t>
            </a:r>
            <a:r>
              <a:rPr lang="en-US" dirty="0" smtClean="0"/>
              <a:t>)</a:t>
            </a:r>
          </a:p>
          <a:p>
            <a:r>
              <a:rPr lang="en-US" dirty="0" smtClean="0"/>
              <a:t>Pot </a:t>
            </a:r>
            <a:r>
              <a:rPr lang="en-US" dirty="0"/>
              <a:t>roast </a:t>
            </a:r>
          </a:p>
          <a:p>
            <a:r>
              <a:rPr lang="en-US" dirty="0" smtClean="0"/>
              <a:t>Pheasant</a:t>
            </a:r>
          </a:p>
          <a:p>
            <a:r>
              <a:rPr lang="en-US" dirty="0" smtClean="0"/>
              <a:t>Duck confit especially good with Cassoulet </a:t>
            </a:r>
            <a:r>
              <a:rPr lang="en-US" dirty="0"/>
              <a:t>and other pork and bean </a:t>
            </a:r>
            <a:r>
              <a:rPr lang="en-US" dirty="0" smtClean="0"/>
              <a:t>dishes and flavorsome </a:t>
            </a:r>
            <a:r>
              <a:rPr lang="en-US" dirty="0"/>
              <a:t>sausages with </a:t>
            </a:r>
            <a:r>
              <a:rPr lang="en-US" dirty="0" smtClean="0"/>
              <a:t>garlic</a:t>
            </a:r>
            <a:endParaRPr lang="en-US" b="1" dirty="0"/>
          </a:p>
        </p:txBody>
      </p:sp>
    </p:spTree>
    <p:extLst>
      <p:ext uri="{BB962C8B-B14F-4D97-AF65-F5344CB8AC3E}">
        <p14:creationId xmlns="" xmlns:p14="http://schemas.microsoft.com/office/powerpoint/2010/main" val="91425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Cassoulet is perhaps the best known South West dish.</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2502986" y="1825625"/>
            <a:ext cx="7186027" cy="4351338"/>
          </a:xfrm>
        </p:spPr>
      </p:pic>
    </p:spTree>
    <p:extLst>
      <p:ext uri="{BB962C8B-B14F-4D97-AF65-F5344CB8AC3E}">
        <p14:creationId xmlns="" xmlns:p14="http://schemas.microsoft.com/office/powerpoint/2010/main" val="192597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Cahors in August 2013. A devastating hail destroyed some of the region this year.</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1650068" y="1825625"/>
            <a:ext cx="8891864" cy="4351338"/>
          </a:xfrm>
        </p:spPr>
      </p:pic>
    </p:spTree>
    <p:extLst>
      <p:ext uri="{BB962C8B-B14F-4D97-AF65-F5344CB8AC3E}">
        <p14:creationId xmlns="" xmlns:p14="http://schemas.microsoft.com/office/powerpoint/2010/main" val="66225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 can make a difference in agriculture within a matter of minutes possibly seconds.</a:t>
            </a:r>
            <a:endParaRPr lang="en-US" dirty="0"/>
          </a:p>
        </p:txBody>
      </p:sp>
      <p:sp>
        <p:nvSpPr>
          <p:cNvPr id="3" name="Content Placeholder 2"/>
          <p:cNvSpPr>
            <a:spLocks noGrp="1"/>
          </p:cNvSpPr>
          <p:nvPr>
            <p:ph idx="1"/>
          </p:nvPr>
        </p:nvSpPr>
        <p:spPr/>
        <p:txBody>
          <a:bodyPr/>
          <a:lstStyle/>
          <a:p>
            <a:r>
              <a:rPr lang="en-US" dirty="0"/>
              <a:t>On 23</a:t>
            </a:r>
            <a:r>
              <a:rPr lang="en-US" baseline="30000" dirty="0"/>
              <a:t>rd</a:t>
            </a:r>
            <a:r>
              <a:rPr lang="en-US" dirty="0"/>
              <a:t> June </a:t>
            </a:r>
            <a:r>
              <a:rPr lang="en-US" dirty="0" smtClean="0"/>
              <a:t>2013 some </a:t>
            </a:r>
            <a:r>
              <a:rPr lang="en-US" dirty="0"/>
              <a:t>250 hectares of vineyards in the Cahors region of the Lot had been destroyed by </a:t>
            </a:r>
            <a:r>
              <a:rPr lang="en-US" dirty="0" smtClean="0"/>
              <a:t>hail. Rain </a:t>
            </a:r>
            <a:r>
              <a:rPr lang="en-US" dirty="0"/>
              <a:t>and storms that month had </a:t>
            </a:r>
            <a:r>
              <a:rPr lang="en-US" dirty="0" smtClean="0"/>
              <a:t>also </a:t>
            </a:r>
            <a:r>
              <a:rPr lang="en-US" dirty="0"/>
              <a:t>reduced yields by up to 30% in </a:t>
            </a:r>
            <a:r>
              <a:rPr lang="en-US" dirty="0" err="1" smtClean="0"/>
              <a:t>Madiran</a:t>
            </a:r>
            <a:r>
              <a:rPr lang="en-US" dirty="0" smtClean="0"/>
              <a:t>.</a:t>
            </a:r>
          </a:p>
          <a:p>
            <a:r>
              <a:rPr lang="en-US" dirty="0"/>
              <a:t>In addition to the loss of photosynthetic </a:t>
            </a:r>
            <a:r>
              <a:rPr lang="en-US" dirty="0" smtClean="0"/>
              <a:t>area i.e. the leaves, </a:t>
            </a:r>
            <a:r>
              <a:rPr lang="en-US" dirty="0"/>
              <a:t>stem bruising and callouses can lead to yield and late-season stem/stalk breakage. </a:t>
            </a:r>
            <a:r>
              <a:rPr lang="en-US" dirty="0" smtClean="0"/>
              <a:t>Injury </a:t>
            </a:r>
            <a:r>
              <a:rPr lang="en-US" dirty="0"/>
              <a:t>to stems can lead to later infestations by sap beetles, and infestations of migratory armyworms are often worse in grassy corn or lodged cereal grains in areas where hail has occurred. </a:t>
            </a:r>
          </a:p>
        </p:txBody>
      </p:sp>
    </p:spTree>
    <p:extLst>
      <p:ext uri="{BB962C8B-B14F-4D97-AF65-F5344CB8AC3E}">
        <p14:creationId xmlns="" xmlns:p14="http://schemas.microsoft.com/office/powerpoint/2010/main" val="153667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fields in Kandiyohi </a:t>
            </a:r>
            <a:r>
              <a:rPr lang="en-US" dirty="0" smtClean="0"/>
              <a:t>County Minnesota in June this year (2017) damaged by hail.</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46967" y="1825625"/>
            <a:ext cx="5898066" cy="4351338"/>
          </a:xfrm>
        </p:spPr>
      </p:pic>
    </p:spTree>
    <p:extLst>
      <p:ext uri="{BB962C8B-B14F-4D97-AF65-F5344CB8AC3E}">
        <p14:creationId xmlns="" xmlns:p14="http://schemas.microsoft.com/office/powerpoint/2010/main" val="63462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a:t>
            </a:r>
            <a:r>
              <a:rPr lang="en-US" dirty="0" smtClean="0"/>
              <a:t> </a:t>
            </a:r>
            <a:r>
              <a:rPr lang="en-US" dirty="0" err="1" smtClean="0"/>
              <a:t>Servadou</a:t>
            </a:r>
            <a:r>
              <a:rPr lang="en-US" dirty="0" smtClean="0"/>
              <a:t> in </a:t>
            </a:r>
            <a:r>
              <a:rPr lang="en-US" dirty="0" err="1" smtClean="0"/>
              <a:t>Marcillac</a:t>
            </a:r>
            <a:endParaRPr lang="en-US" dirty="0"/>
          </a:p>
        </p:txBody>
      </p:sp>
      <p:sp>
        <p:nvSpPr>
          <p:cNvPr id="3" name="Content Placeholder 2"/>
          <p:cNvSpPr>
            <a:spLocks noGrp="1"/>
          </p:cNvSpPr>
          <p:nvPr>
            <p:ph idx="1"/>
          </p:nvPr>
        </p:nvSpPr>
        <p:spPr/>
        <p:txBody>
          <a:bodyPr/>
          <a:lstStyle/>
          <a:p>
            <a:r>
              <a:rPr lang="en-US" dirty="0" err="1"/>
              <a:t>Marcillac</a:t>
            </a:r>
            <a:r>
              <a:rPr lang="en-US" dirty="0"/>
              <a:t> is an appellation for unique red wines made in a small area of the </a:t>
            </a:r>
            <a:r>
              <a:rPr lang="en-US" dirty="0" err="1"/>
              <a:t>Aveyron</a:t>
            </a:r>
            <a:r>
              <a:rPr lang="en-US" dirty="0"/>
              <a:t> department of South West France. </a:t>
            </a:r>
            <a:r>
              <a:rPr lang="en-US" dirty="0" err="1"/>
              <a:t>Fer</a:t>
            </a:r>
            <a:r>
              <a:rPr lang="en-US" dirty="0"/>
              <a:t> vines climb the steep hillsides in this small corner of France, giving rise to a spicy, aromatic red wine that responds well to barrel maturation.</a:t>
            </a:r>
            <a:br>
              <a:rPr lang="en-US" dirty="0"/>
            </a:br>
            <a:endParaRPr lang="en-US" dirty="0"/>
          </a:p>
        </p:txBody>
      </p:sp>
    </p:spTree>
    <p:extLst>
      <p:ext uri="{BB962C8B-B14F-4D97-AF65-F5344CB8AC3E}">
        <p14:creationId xmlns="" xmlns:p14="http://schemas.microsoft.com/office/powerpoint/2010/main" val="39955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Hail storms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2716425" y="1825625"/>
            <a:ext cx="6759150" cy="4351338"/>
          </a:xfrm>
        </p:spPr>
      </p:pic>
    </p:spTree>
    <p:extLst>
      <p:ext uri="{BB962C8B-B14F-4D97-AF65-F5344CB8AC3E}">
        <p14:creationId xmlns="" xmlns:p14="http://schemas.microsoft.com/office/powerpoint/2010/main" val="161840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787650"/>
          </a:xfrm>
        </p:spPr>
        <p:txBody>
          <a:bodyPr>
            <a:normAutofit fontScale="90000"/>
          </a:bodyPr>
          <a:lstStyle/>
          <a:p>
            <a:r>
              <a:rPr lang="en-US" sz="3600" smtClean="0"/>
              <a:t>Hail</a:t>
            </a:r>
            <a:r>
              <a:rPr lang="en-US" sz="3600" dirty="0"/>
              <a:t>, even more than frost, is the wine grower's enemy </a:t>
            </a:r>
            <a:r>
              <a:rPr lang="en-US" sz="3600" dirty="0" smtClean="0"/>
              <a:t>because </a:t>
            </a:r>
            <a:r>
              <a:rPr lang="en-US" sz="3600" dirty="0"/>
              <a:t>it can strike so swiftly. Hail can shatter vines, destroy young buds and, later in the season, ruin whole vineyards full of growing fruit. What's more, hail can damage vines so severely that the following year's crop can be affected, too.</a:t>
            </a:r>
          </a:p>
        </p:txBody>
      </p:sp>
      <p:pic>
        <p:nvPicPr>
          <p:cNvPr id="6" name="Content Placeholder 5"/>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862091" y="3152775"/>
            <a:ext cx="3540718" cy="2497138"/>
          </a:xfrm>
        </p:spPr>
      </p:pic>
    </p:spTree>
    <p:extLst>
      <p:ext uri="{BB962C8B-B14F-4D97-AF65-F5344CB8AC3E}">
        <p14:creationId xmlns="" xmlns:p14="http://schemas.microsoft.com/office/powerpoint/2010/main" val="87497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 Shaft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561510" y="668741"/>
            <a:ext cx="6319470" cy="5783716"/>
          </a:xfrm>
        </p:spPr>
      </p:pic>
    </p:spTree>
    <p:extLst>
      <p:ext uri="{BB962C8B-B14F-4D97-AF65-F5344CB8AC3E}">
        <p14:creationId xmlns="" xmlns:p14="http://schemas.microsoft.com/office/powerpoint/2010/main" val="60240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Dominique </a:t>
            </a:r>
            <a:r>
              <a:rPr lang="en-US" dirty="0" err="1" smtClean="0"/>
              <a:t>Ressès</a:t>
            </a:r>
            <a:r>
              <a:rPr lang="en-US" dirty="0" smtClean="0"/>
              <a:t> owns 34 hectares in Cahors</a:t>
            </a:r>
            <a:r>
              <a:rPr lang="en-US" dirty="0"/>
              <a:t/>
            </a:r>
            <a:br>
              <a:rPr lang="en-US" dirty="0"/>
            </a:b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224623" y="1825625"/>
            <a:ext cx="5742754" cy="4351338"/>
          </a:xfrm>
        </p:spPr>
      </p:pic>
    </p:spTree>
    <p:extLst>
      <p:ext uri="{BB962C8B-B14F-4D97-AF65-F5344CB8AC3E}">
        <p14:creationId xmlns="" xmlns:p14="http://schemas.microsoft.com/office/powerpoint/2010/main" val="179591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CHATEAU </a:t>
            </a:r>
            <a:r>
              <a:rPr lang="en-US" b="1" dirty="0"/>
              <a:t>LA </a:t>
            </a:r>
            <a:r>
              <a:rPr lang="en-US" b="1" dirty="0" smtClean="0"/>
              <a:t>CAMINADE is in </a:t>
            </a:r>
            <a:r>
              <a:rPr lang="en-US" b="1" dirty="0"/>
              <a:t>PARNAC</a:t>
            </a:r>
            <a:br>
              <a:rPr lang="en-US" b="1" dirty="0"/>
            </a:br>
            <a:endParaRPr lang="en-US" dirty="0"/>
          </a:p>
        </p:txBody>
      </p:sp>
      <p:sp>
        <p:nvSpPr>
          <p:cNvPr id="3" name="Content Placeholder 2"/>
          <p:cNvSpPr>
            <a:spLocks noGrp="1"/>
          </p:cNvSpPr>
          <p:nvPr>
            <p:ph idx="1"/>
          </p:nvPr>
        </p:nvSpPr>
        <p:spPr/>
        <p:txBody>
          <a:bodyPr/>
          <a:lstStyle/>
          <a:p>
            <a:r>
              <a:rPr lang="en-US" dirty="0" smtClean="0"/>
              <a:t>Luckily their vineyards were spared in 2013’s hail storms</a:t>
            </a:r>
          </a:p>
          <a:p>
            <a:r>
              <a:rPr lang="en-US" dirty="0" err="1" smtClean="0"/>
              <a:t>Parnac</a:t>
            </a:r>
            <a:r>
              <a:rPr lang="en-US" dirty="0" smtClean="0"/>
              <a:t> is very close to </a:t>
            </a:r>
            <a:r>
              <a:rPr lang="en-US" dirty="0" err="1" smtClean="0"/>
              <a:t>Pradines</a:t>
            </a:r>
            <a:r>
              <a:rPr lang="en-US" dirty="0" smtClean="0"/>
              <a:t>.</a:t>
            </a:r>
          </a:p>
          <a:p>
            <a:r>
              <a:rPr lang="en-US" dirty="0" smtClean="0"/>
              <a:t>The 35 hectare property and vineyard has been in the family for four generations. Just before the revolution the vineyard belonged to a monastery.</a:t>
            </a:r>
          </a:p>
        </p:txBody>
      </p:sp>
    </p:spTree>
    <p:extLst>
      <p:ext uri="{BB962C8B-B14F-4D97-AF65-F5344CB8AC3E}">
        <p14:creationId xmlns="" xmlns:p14="http://schemas.microsoft.com/office/powerpoint/2010/main" val="143258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22 minutes away and about 16 Kilometers (about 10 miles away) another vineyard I work with was completely destroyed.</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802727" y="1825625"/>
            <a:ext cx="4586545" cy="4351338"/>
          </a:xfrm>
        </p:spPr>
      </p:pic>
    </p:spTree>
    <p:extLst>
      <p:ext uri="{BB962C8B-B14F-4D97-AF65-F5344CB8AC3E}">
        <p14:creationId xmlns="" xmlns:p14="http://schemas.microsoft.com/office/powerpoint/2010/main" val="97325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Vines damaged by hail</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95108" y="1825625"/>
            <a:ext cx="5801784" cy="4351338"/>
          </a:xfrm>
        </p:spPr>
      </p:pic>
    </p:spTree>
    <p:extLst>
      <p:ext uri="{BB962C8B-B14F-4D97-AF65-F5344CB8AC3E}">
        <p14:creationId xmlns="" xmlns:p14="http://schemas.microsoft.com/office/powerpoint/2010/main" val="105339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La </a:t>
            </a:r>
            <a:r>
              <a:rPr lang="en-US" b="1" i="1" dirty="0" err="1" smtClean="0"/>
              <a:t>Commandery</a:t>
            </a:r>
            <a:r>
              <a:rPr lang="en-US" b="1" i="1" dirty="0" smtClean="0"/>
              <a:t> 2012 Cahors</a:t>
            </a:r>
            <a:endParaRPr lang="en-US" dirty="0"/>
          </a:p>
        </p:txBody>
      </p:sp>
      <p:sp>
        <p:nvSpPr>
          <p:cNvPr id="3" name="Content Placeholder 2"/>
          <p:cNvSpPr>
            <a:spLocks noGrp="1"/>
          </p:cNvSpPr>
          <p:nvPr>
            <p:ph idx="1"/>
          </p:nvPr>
        </p:nvSpPr>
        <p:spPr/>
        <p:txBody>
          <a:bodyPr>
            <a:normAutofit lnSpcReduction="10000"/>
          </a:bodyPr>
          <a:lstStyle/>
          <a:p>
            <a:r>
              <a:rPr lang="en-US" dirty="0" smtClean="0"/>
              <a:t>This </a:t>
            </a:r>
            <a:r>
              <a:rPr lang="en-US" dirty="0"/>
              <a:t>wine comes from the best parcels in the La </a:t>
            </a:r>
            <a:r>
              <a:rPr lang="en-US" dirty="0" err="1"/>
              <a:t>Caminade</a:t>
            </a:r>
            <a:r>
              <a:rPr lang="en-US" dirty="0"/>
              <a:t> vineyard. Typically it is  from parcels of old vines growing on the “third terrace”, but the final selection is made after the fermentations have occurred. For this cuvee, the </a:t>
            </a:r>
            <a:r>
              <a:rPr lang="en-US" dirty="0" err="1"/>
              <a:t>Ressès</a:t>
            </a:r>
            <a:r>
              <a:rPr lang="en-US" dirty="0"/>
              <a:t> try to use exclusively </a:t>
            </a:r>
            <a:r>
              <a:rPr lang="en-US" b="1" dirty="0" err="1"/>
              <a:t>Auxerrois</a:t>
            </a:r>
            <a:r>
              <a:rPr lang="en-US" b="1" dirty="0"/>
              <a:t> (Malbec</a:t>
            </a:r>
            <a:r>
              <a:rPr lang="en-US" b="1" dirty="0" smtClean="0"/>
              <a:t>) although </a:t>
            </a:r>
            <a:r>
              <a:rPr lang="en-US" b="1" dirty="0"/>
              <a:t>sometimes a small amount of </a:t>
            </a:r>
            <a:r>
              <a:rPr lang="en-US" b="1" dirty="0" err="1"/>
              <a:t>tannat</a:t>
            </a:r>
            <a:r>
              <a:rPr lang="en-US" dirty="0"/>
              <a:t> is blended </a:t>
            </a:r>
            <a:r>
              <a:rPr lang="en-US" dirty="0" smtClean="0"/>
              <a:t>for complexity</a:t>
            </a:r>
            <a:r>
              <a:rPr lang="en-US" dirty="0"/>
              <a:t>. The harvest is triaged </a:t>
            </a:r>
            <a:r>
              <a:rPr lang="en-US" dirty="0" smtClean="0"/>
              <a:t>(sorted) before </a:t>
            </a:r>
            <a:r>
              <a:rPr lang="en-US" dirty="0"/>
              <a:t>entering the vat house and fermentations are done in temperature controlled stainless steel vats. Maceration is extended to five weeks. M. </a:t>
            </a:r>
            <a:r>
              <a:rPr lang="en-US" dirty="0" err="1"/>
              <a:t>Ressès</a:t>
            </a:r>
            <a:r>
              <a:rPr lang="en-US" dirty="0"/>
              <a:t> has devised a system that allows for very gentle pumping of the juice over the cap. The wine is aged in oak barrels, typically one third new, for one year. The result is a deep and concentrated wine that typifies the </a:t>
            </a:r>
            <a:r>
              <a:rPr lang="en-US" dirty="0" err="1"/>
              <a:t>Quercy</a:t>
            </a:r>
            <a:r>
              <a:rPr lang="en-US" dirty="0"/>
              <a:t> region</a:t>
            </a:r>
            <a:r>
              <a:rPr lang="en-US" dirty="0" smtClean="0"/>
              <a:t>.</a:t>
            </a:r>
            <a:endParaRPr lang="en-US" dirty="0"/>
          </a:p>
          <a:p>
            <a:endParaRPr lang="en-US" dirty="0"/>
          </a:p>
        </p:txBody>
      </p:sp>
    </p:spTree>
    <p:extLst>
      <p:ext uri="{BB962C8B-B14F-4D97-AF65-F5344CB8AC3E}">
        <p14:creationId xmlns="" xmlns:p14="http://schemas.microsoft.com/office/powerpoint/2010/main" val="145646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Domaine </a:t>
            </a:r>
            <a:r>
              <a:rPr lang="en-US" dirty="0" err="1" smtClean="0"/>
              <a:t>Brana</a:t>
            </a:r>
            <a:r>
              <a:rPr lang="en-US" dirty="0" smtClean="0"/>
              <a:t> </a:t>
            </a:r>
            <a:r>
              <a:rPr lang="en-US" dirty="0" err="1" smtClean="0"/>
              <a:t>Irouleguy</a:t>
            </a:r>
            <a:endParaRPr lang="en-US" dirty="0"/>
          </a:p>
        </p:txBody>
      </p:sp>
      <p:sp>
        <p:nvSpPr>
          <p:cNvPr id="3" name="Content Placeholder 2"/>
          <p:cNvSpPr>
            <a:spLocks noGrp="1"/>
          </p:cNvSpPr>
          <p:nvPr>
            <p:ph idx="1"/>
          </p:nvPr>
        </p:nvSpPr>
        <p:spPr/>
        <p:txBody>
          <a:bodyPr>
            <a:normAutofit/>
          </a:bodyPr>
          <a:lstStyle/>
          <a:p>
            <a:r>
              <a:rPr lang="en-US" dirty="0" err="1"/>
              <a:t>Irouleguy</a:t>
            </a:r>
            <a:r>
              <a:rPr lang="en-US" dirty="0"/>
              <a:t> is a small wine region located 125 miles (200km) south of Bordeaux in Le Pays Basque – the French Basque Country. This is about as far south in France as it  is possible to go before crossing the Pyrenees Mountains into the </a:t>
            </a:r>
            <a:r>
              <a:rPr lang="en-US" dirty="0" err="1"/>
              <a:t>Pais</a:t>
            </a:r>
            <a:r>
              <a:rPr lang="en-US" dirty="0"/>
              <a:t> Vasco of northern Spain. The region produces fruity, tannic red wines and full-bodied, tangy whites. Less well known and arguably under-rated are its intensely fruity and deeply colored rosés</a:t>
            </a:r>
            <a:r>
              <a:rPr lang="en-US" dirty="0" smtClean="0"/>
              <a:t>.</a:t>
            </a:r>
            <a:r>
              <a:rPr lang="en-US" dirty="0"/>
              <a:t/>
            </a:r>
            <a:br>
              <a:rPr lang="en-US" dirty="0"/>
            </a:br>
            <a:endParaRPr lang="en-US" dirty="0"/>
          </a:p>
        </p:txBody>
      </p:sp>
    </p:spTree>
    <p:extLst>
      <p:ext uri="{BB962C8B-B14F-4D97-AF65-F5344CB8AC3E}">
        <p14:creationId xmlns="" xmlns:p14="http://schemas.microsoft.com/office/powerpoint/2010/main" val="181511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743"/>
            <a:ext cx="10515600" cy="1443945"/>
          </a:xfrm>
        </p:spPr>
        <p:txBody>
          <a:bodyPr/>
          <a:lstStyle/>
          <a:p>
            <a:pPr algn="ctr"/>
            <a:r>
              <a:rPr lang="en-US" dirty="0" smtClean="0"/>
              <a:t>Domaine </a:t>
            </a:r>
            <a:r>
              <a:rPr lang="en-US" dirty="0" err="1" smtClean="0"/>
              <a:t>Brana</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2830287" y="1235870"/>
            <a:ext cx="6588124" cy="4941093"/>
          </a:xfrm>
        </p:spPr>
      </p:pic>
    </p:spTree>
    <p:extLst>
      <p:ext uri="{BB962C8B-B14F-4D97-AF65-F5344CB8AC3E}">
        <p14:creationId xmlns="" xmlns:p14="http://schemas.microsoft.com/office/powerpoint/2010/main" val="100641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valley draws warm and dry air from the Mediterranean during the summer and fall and also shelters the vineyards from the harsh winters.</a:t>
            </a:r>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4464248" y="1825625"/>
            <a:ext cx="3263503" cy="4351338"/>
          </a:xfrm>
        </p:spPr>
      </p:pic>
    </p:spTree>
    <p:extLst>
      <p:ext uri="{BB962C8B-B14F-4D97-AF65-F5344CB8AC3E}">
        <p14:creationId xmlns="" xmlns:p14="http://schemas.microsoft.com/office/powerpoint/2010/main" val="150724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153"/>
            <a:ext cx="10515600" cy="1325563"/>
          </a:xfrm>
        </p:spPr>
        <p:txBody>
          <a:bodyPr>
            <a:normAutofit fontScale="90000"/>
          </a:bodyPr>
          <a:lstStyle/>
          <a:p>
            <a:pPr algn="ctr"/>
            <a:r>
              <a:rPr lang="en-US" b="1" dirty="0" smtClean="0"/>
              <a:t/>
            </a:r>
            <a:br>
              <a:rPr lang="en-US" b="1" dirty="0" smtClean="0"/>
            </a:br>
            <a:r>
              <a:rPr lang="en-US" b="1" dirty="0" smtClean="0"/>
              <a:t/>
            </a:r>
            <a:br>
              <a:rPr lang="en-US" b="1" dirty="0" smtClean="0"/>
            </a:br>
            <a:r>
              <a:rPr lang="en-US" sz="2700" b="1" dirty="0" smtClean="0"/>
              <a:t>Domaine </a:t>
            </a:r>
            <a:r>
              <a:rPr lang="en-US" sz="2700" b="1" dirty="0" err="1"/>
              <a:t>Brana</a:t>
            </a:r>
            <a:r>
              <a:rPr lang="en-US" sz="2700" b="1" dirty="0"/>
              <a:t> “</a:t>
            </a:r>
            <a:r>
              <a:rPr lang="en-US" sz="2700" b="1" dirty="0" err="1"/>
              <a:t>Harri</a:t>
            </a:r>
            <a:r>
              <a:rPr lang="en-US" sz="2700" b="1" dirty="0"/>
              <a:t> </a:t>
            </a:r>
            <a:r>
              <a:rPr lang="en-US" sz="2700" b="1" dirty="0" err="1"/>
              <a:t>Gorri</a:t>
            </a:r>
            <a:r>
              <a:rPr lang="en-US" sz="2700" b="1" dirty="0"/>
              <a:t>” </a:t>
            </a:r>
            <a:r>
              <a:rPr lang="en-US" sz="2700" b="1" dirty="0" err="1"/>
              <a:t>Irouleguy</a:t>
            </a:r>
            <a:r>
              <a:rPr lang="en-US" sz="2700" b="1" dirty="0"/>
              <a:t> Rouge </a:t>
            </a:r>
            <a:r>
              <a:rPr lang="en-US" sz="2700" b="1" dirty="0" smtClean="0"/>
              <a:t>2013</a:t>
            </a:r>
            <a:br>
              <a:rPr lang="en-US" sz="2700" b="1" dirty="0" smtClean="0"/>
            </a:br>
            <a:r>
              <a:rPr lang="en-US" sz="2700" b="1" dirty="0" smtClean="0"/>
              <a:t/>
            </a:r>
            <a:br>
              <a:rPr lang="en-US" sz="2700" b="1" dirty="0" smtClean="0"/>
            </a:br>
            <a:r>
              <a:rPr lang="en-US" sz="2700" dirty="0"/>
              <a:t>Jean and Martine </a:t>
            </a:r>
            <a:r>
              <a:rPr lang="en-US" sz="2700" dirty="0" err="1"/>
              <a:t>Brana</a:t>
            </a:r>
            <a:r>
              <a:rPr lang="en-US" sz="2700" dirty="0"/>
              <a:t> (brother and sister) farm about 22 ha in </a:t>
            </a:r>
            <a:r>
              <a:rPr lang="en-US" sz="2700" dirty="0" err="1"/>
              <a:t>Irouleguy</a:t>
            </a:r>
            <a:r>
              <a:rPr lang="en-US" sz="3600" dirty="0"/>
              <a:t/>
            </a:r>
            <a:br>
              <a:rPr lang="en-US" sz="3600" dirty="0"/>
            </a:br>
            <a:r>
              <a:rPr lang="en-US" sz="4000" dirty="0"/>
              <a:t/>
            </a:r>
            <a:br>
              <a:rPr lang="en-US" sz="4000" dirty="0"/>
            </a:br>
            <a:endParaRPr lang="en-US" sz="4000"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95108" y="1825625"/>
            <a:ext cx="5801784" cy="4351338"/>
          </a:xfrm>
        </p:spPr>
      </p:pic>
    </p:spTree>
    <p:extLst>
      <p:ext uri="{BB962C8B-B14F-4D97-AF65-F5344CB8AC3E}">
        <p14:creationId xmlns="" xmlns:p14="http://schemas.microsoft.com/office/powerpoint/2010/main" val="145861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Vineyards </a:t>
            </a:r>
            <a:r>
              <a:rPr lang="en-US" sz="3600" dirty="0"/>
              <a:t>are planted on iron-rich limestone clays, which are known locally as </a:t>
            </a:r>
            <a:r>
              <a:rPr lang="en-US" sz="3600" i="1" dirty="0"/>
              <a:t>les </a:t>
            </a:r>
            <a:r>
              <a:rPr lang="en-US" sz="3600" i="1" dirty="0" err="1"/>
              <a:t>rougiers</a:t>
            </a:r>
            <a:r>
              <a:rPr lang="en-US" sz="3600" dirty="0"/>
              <a:t> due to their reddish color</a:t>
            </a:r>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4464248" y="1825625"/>
            <a:ext cx="3263503" cy="4351338"/>
          </a:xfrm>
        </p:spPr>
      </p:pic>
    </p:spTree>
    <p:extLst>
      <p:ext uri="{BB962C8B-B14F-4D97-AF65-F5344CB8AC3E}">
        <p14:creationId xmlns="" xmlns:p14="http://schemas.microsoft.com/office/powerpoint/2010/main" val="8970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The soil is visibly red and can be seen from a distance.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95108" y="1825625"/>
            <a:ext cx="5801784" cy="4351338"/>
          </a:xfrm>
        </p:spPr>
      </p:pic>
    </p:spTree>
    <p:extLst>
      <p:ext uri="{BB962C8B-B14F-4D97-AF65-F5344CB8AC3E}">
        <p14:creationId xmlns="" xmlns:p14="http://schemas.microsoft.com/office/powerpoint/2010/main" val="64420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and hillsides are essential.</a:t>
            </a:r>
            <a:endParaRPr lang="en-US" dirty="0"/>
          </a:p>
        </p:txBody>
      </p:sp>
      <p:sp>
        <p:nvSpPr>
          <p:cNvPr id="3" name="Content Placeholder 2"/>
          <p:cNvSpPr>
            <a:spLocks noGrp="1"/>
          </p:cNvSpPr>
          <p:nvPr>
            <p:ph idx="1"/>
          </p:nvPr>
        </p:nvSpPr>
        <p:spPr/>
        <p:txBody>
          <a:bodyPr/>
          <a:lstStyle/>
          <a:p>
            <a:r>
              <a:rPr lang="en-US" dirty="0"/>
              <a:t>These soils have good water retention, and high levels of rainfall in the spring can provide enough water to hydrate vines throughout the warm, dry summers. The natural slope of the vineyard ensures that any excess water is efficiently drained away.</a:t>
            </a:r>
          </a:p>
        </p:txBody>
      </p:sp>
    </p:spTree>
    <p:extLst>
      <p:ext uri="{BB962C8B-B14F-4D97-AF65-F5344CB8AC3E}">
        <p14:creationId xmlns="" xmlns:p14="http://schemas.microsoft.com/office/powerpoint/2010/main" val="171229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a:r>
            <a:r>
              <a:rPr lang="en-US" b="1" dirty="0" err="1"/>
              <a:t>Vieilles</a:t>
            </a:r>
            <a:r>
              <a:rPr lang="en-US" b="1" dirty="0"/>
              <a:t> </a:t>
            </a:r>
            <a:r>
              <a:rPr lang="en-US" b="1" dirty="0" err="1"/>
              <a:t>Vignes</a:t>
            </a:r>
            <a:r>
              <a:rPr lang="en-US" b="1" dirty="0"/>
              <a:t>” </a:t>
            </a:r>
            <a:r>
              <a:rPr lang="en-US" b="1" dirty="0" err="1"/>
              <a:t>Marcillac</a:t>
            </a:r>
            <a:r>
              <a:rPr lang="en-US" b="1" dirty="0"/>
              <a:t> 2014</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000" b="1" dirty="0" err="1" smtClean="0">
                <a:latin typeface="+mj-lt"/>
              </a:rPr>
              <a:t>Philippes</a:t>
            </a:r>
            <a:r>
              <a:rPr lang="en-US" sz="2000" b="1" dirty="0" smtClean="0">
                <a:latin typeface="+mj-lt"/>
              </a:rPr>
              <a:t> </a:t>
            </a:r>
            <a:r>
              <a:rPr lang="en-US" sz="2000" b="1" dirty="0">
                <a:latin typeface="+mj-lt"/>
              </a:rPr>
              <a:t>wines are made from one grape type, the local grape of </a:t>
            </a:r>
            <a:r>
              <a:rPr lang="en-US" sz="2000" b="1" dirty="0" err="1">
                <a:latin typeface="+mj-lt"/>
              </a:rPr>
              <a:t>Marcillac</a:t>
            </a:r>
            <a:r>
              <a:rPr lang="en-US" sz="2000" b="1" dirty="0">
                <a:latin typeface="+mj-lt"/>
              </a:rPr>
              <a:t>, </a:t>
            </a:r>
            <a:r>
              <a:rPr lang="en-US" sz="2000" b="1" dirty="0" err="1">
                <a:latin typeface="+mj-lt"/>
              </a:rPr>
              <a:t>Fer</a:t>
            </a:r>
            <a:r>
              <a:rPr lang="en-US" sz="2000" b="1" dirty="0">
                <a:latin typeface="+mj-lt"/>
              </a:rPr>
              <a:t> </a:t>
            </a:r>
            <a:r>
              <a:rPr lang="en-US" sz="2000" b="1" dirty="0" err="1">
                <a:latin typeface="+mj-lt"/>
              </a:rPr>
              <a:t>Servadou</a:t>
            </a:r>
            <a:r>
              <a:rPr lang="en-US" sz="2000" b="1" dirty="0">
                <a:latin typeface="+mj-lt"/>
              </a:rPr>
              <a:t>. </a:t>
            </a:r>
            <a:r>
              <a:rPr lang="en-US" sz="2000" b="1" i="1" dirty="0">
                <a:latin typeface="+mj-lt"/>
              </a:rPr>
              <a:t> </a:t>
            </a:r>
            <a:endParaRPr lang="en-US" sz="2000" b="1" i="1" dirty="0" smtClean="0">
              <a:latin typeface="+mj-lt"/>
            </a:endParaRPr>
          </a:p>
          <a:p>
            <a:r>
              <a:rPr lang="en-US" sz="2000" b="1" dirty="0">
                <a:latin typeface="+mj-lt"/>
              </a:rPr>
              <a:t>The Cuvee </a:t>
            </a:r>
            <a:r>
              <a:rPr lang="en-US" sz="2000" b="1" dirty="0" err="1">
                <a:latin typeface="+mj-lt"/>
              </a:rPr>
              <a:t>Vieilles</a:t>
            </a:r>
            <a:r>
              <a:rPr lang="en-US" sz="2000" b="1" dirty="0">
                <a:latin typeface="+mj-lt"/>
              </a:rPr>
              <a:t> </a:t>
            </a:r>
            <a:r>
              <a:rPr lang="en-US" sz="2000" b="1" dirty="0" err="1">
                <a:latin typeface="+mj-lt"/>
              </a:rPr>
              <a:t>Vignes</a:t>
            </a:r>
            <a:r>
              <a:rPr lang="en-US" sz="2000" b="1" dirty="0">
                <a:latin typeface="+mj-lt"/>
              </a:rPr>
              <a:t> is made from a parcel of vines that is over 80 years of age. The fermentation is carried out at a slightly warmer temperature than the regular cuvee and the maceration is extended to 5 weeks. The wine is aged in large oak and chestnut barrels for at least a year before bottling</a:t>
            </a:r>
            <a:r>
              <a:rPr lang="en-US" sz="2000" b="1" dirty="0" smtClean="0">
                <a:latin typeface="+mj-lt"/>
              </a:rPr>
              <a:t>.</a:t>
            </a:r>
          </a:p>
          <a:p>
            <a:r>
              <a:rPr lang="en-US" sz="2000" b="1" dirty="0">
                <a:latin typeface="+mj-lt"/>
              </a:rPr>
              <a:t>Reports </a:t>
            </a:r>
            <a:r>
              <a:rPr lang="en-US" sz="2000" b="1" dirty="0" smtClean="0">
                <a:latin typeface="+mj-lt"/>
              </a:rPr>
              <a:t>for 2014 from </a:t>
            </a:r>
            <a:r>
              <a:rPr lang="en-US" sz="2000" b="1" dirty="0">
                <a:latin typeface="+mj-lt"/>
              </a:rPr>
              <a:t>all parts of France </a:t>
            </a:r>
            <a:r>
              <a:rPr lang="en-US" sz="2000" b="1" dirty="0" smtClean="0">
                <a:latin typeface="+mj-lt"/>
              </a:rPr>
              <a:t>indicated </a:t>
            </a:r>
            <a:r>
              <a:rPr lang="en-US" sz="2000" b="1" dirty="0">
                <a:latin typeface="+mj-lt"/>
              </a:rPr>
              <a:t>fairly uniform weather patterns for the initial growing season, marked by an usually warm winter, during which the vines did not go completely dormant. Then a wet, warm beginning of spring, resulting in early bud-break,  but well before threat of frost was passed. A nail biting start to the season.  Thankfully, in general, the beginning of summer through mid-July brought overall good weather, warm and dry, and the accelerated development of the growing cycle regained its normal rhythm. Late July through August, conditions varied according to region, with unpredictable weather in many parts.  September regaled, bringing sunshine and beautiful harvest conditions ; for most 2014 is a successful vintage of very good quality, but for some, small quantity. </a:t>
            </a:r>
          </a:p>
        </p:txBody>
      </p:sp>
    </p:spTree>
    <p:extLst>
      <p:ext uri="{BB962C8B-B14F-4D97-AF65-F5344CB8AC3E}">
        <p14:creationId xmlns="" xmlns:p14="http://schemas.microsoft.com/office/powerpoint/2010/main" val="31347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Fer</a:t>
            </a:r>
            <a:r>
              <a:rPr lang="en-US" dirty="0" smtClean="0"/>
              <a:t> </a:t>
            </a:r>
            <a:r>
              <a:rPr lang="en-US" dirty="0" err="1" smtClean="0"/>
              <a:t>Servadou</a:t>
            </a:r>
            <a:endParaRPr lang="en-US" dirty="0"/>
          </a:p>
        </p:txBody>
      </p:sp>
      <p:sp>
        <p:nvSpPr>
          <p:cNvPr id="3" name="Content Placeholder 2"/>
          <p:cNvSpPr>
            <a:spLocks noGrp="1"/>
          </p:cNvSpPr>
          <p:nvPr>
            <p:ph idx="1"/>
          </p:nvPr>
        </p:nvSpPr>
        <p:spPr/>
        <p:txBody>
          <a:bodyPr/>
          <a:lstStyle/>
          <a:p>
            <a:r>
              <a:rPr lang="en-US" dirty="0" err="1"/>
              <a:t>Fer</a:t>
            </a:r>
            <a:r>
              <a:rPr lang="en-US" dirty="0"/>
              <a:t> or </a:t>
            </a:r>
            <a:r>
              <a:rPr lang="en-US" dirty="0" err="1"/>
              <a:t>Fer</a:t>
            </a:r>
            <a:r>
              <a:rPr lang="en-US" dirty="0"/>
              <a:t> </a:t>
            </a:r>
            <a:r>
              <a:rPr lang="en-US" dirty="0" err="1"/>
              <a:t>Servadou</a:t>
            </a:r>
            <a:r>
              <a:rPr lang="en-US" dirty="0"/>
              <a:t> is the generic name of this grape. </a:t>
            </a:r>
            <a:r>
              <a:rPr lang="en-US" dirty="0" err="1"/>
              <a:t>Fer</a:t>
            </a:r>
            <a:r>
              <a:rPr lang="en-US" dirty="0"/>
              <a:t> is the French translation of "Her" in Occitan language, itself derived from "Ferus" in Latin, meaning "savage". </a:t>
            </a:r>
            <a:r>
              <a:rPr lang="en-US" dirty="0" err="1"/>
              <a:t>Servadou</a:t>
            </a:r>
            <a:r>
              <a:rPr lang="en-US" dirty="0"/>
              <a:t> refers to the Occitan language "</a:t>
            </a:r>
            <a:r>
              <a:rPr lang="en-US" dirty="0" err="1"/>
              <a:t>Servador</a:t>
            </a:r>
            <a:r>
              <a:rPr lang="en-US" dirty="0"/>
              <a:t>" which means able to be kept</a:t>
            </a:r>
            <a:r>
              <a:rPr lang="en-US" dirty="0" smtClean="0"/>
              <a:t>.</a:t>
            </a:r>
          </a:p>
          <a:p>
            <a:r>
              <a:rPr lang="en-US" dirty="0" err="1"/>
              <a:t>Mansois</a:t>
            </a:r>
            <a:r>
              <a:rPr lang="en-US" dirty="0"/>
              <a:t> as it is known </a:t>
            </a:r>
            <a:r>
              <a:rPr lang="en-US" dirty="0" smtClean="0"/>
              <a:t>locally is a grape </a:t>
            </a:r>
            <a:r>
              <a:rPr lang="en-US" dirty="0"/>
              <a:t>variety is found throughout the Sud-Ouest wine region, but </a:t>
            </a:r>
            <a:r>
              <a:rPr lang="en-US" dirty="0" err="1"/>
              <a:t>Marcillac</a:t>
            </a:r>
            <a:r>
              <a:rPr lang="en-US" dirty="0"/>
              <a:t> is its spiritual home: no other appellation uses </a:t>
            </a:r>
            <a:r>
              <a:rPr lang="en-US" dirty="0" err="1"/>
              <a:t>Fer</a:t>
            </a:r>
            <a:r>
              <a:rPr lang="en-US" dirty="0"/>
              <a:t> as the key grape variety. </a:t>
            </a:r>
            <a:endParaRPr lang="en-US" dirty="0" smtClean="0"/>
          </a:p>
          <a:p>
            <a:r>
              <a:rPr lang="en-US" dirty="0"/>
              <a:t>Small amounts of Cabernet Sauvignon, Merlot and </a:t>
            </a:r>
            <a:r>
              <a:rPr lang="en-US" dirty="0" err="1"/>
              <a:t>Prunelard</a:t>
            </a:r>
            <a:r>
              <a:rPr lang="en-US" dirty="0"/>
              <a:t> are also allowed in the blend to tame </a:t>
            </a:r>
            <a:r>
              <a:rPr lang="en-US" dirty="0" err="1"/>
              <a:t>Fer's</a:t>
            </a:r>
            <a:r>
              <a:rPr lang="en-US" dirty="0"/>
              <a:t> tannic nature although, in practice, most </a:t>
            </a:r>
            <a:r>
              <a:rPr lang="en-US" dirty="0" err="1"/>
              <a:t>Marcillac</a:t>
            </a:r>
            <a:r>
              <a:rPr lang="en-US" dirty="0"/>
              <a:t> wines are 100 percent </a:t>
            </a:r>
            <a:r>
              <a:rPr lang="en-US" dirty="0" err="1"/>
              <a:t>Fer</a:t>
            </a:r>
            <a:r>
              <a:rPr lang="en-US" dirty="0"/>
              <a:t>.</a:t>
            </a:r>
          </a:p>
        </p:txBody>
      </p:sp>
    </p:spTree>
    <p:extLst>
      <p:ext uri="{BB962C8B-B14F-4D97-AF65-F5344CB8AC3E}">
        <p14:creationId xmlns="" xmlns:p14="http://schemas.microsoft.com/office/powerpoint/2010/main" val="212004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 1,000 words </a:t>
            </a:r>
            <a:br>
              <a:rPr lang="en-US" dirty="0" smtClean="0"/>
            </a:br>
            <a:r>
              <a:rPr lang="en-US" dirty="0" smtClean="0"/>
              <a:t>(the steep slopes of </a:t>
            </a:r>
            <a:r>
              <a:rPr lang="en-US" dirty="0" err="1" smtClean="0"/>
              <a:t>Marcillac</a:t>
            </a:r>
            <a:r>
              <a:rPr lang="en-US" dirty="0" smtClean="0"/>
              <a: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3195108" y="1825625"/>
            <a:ext cx="5801784" cy="4351338"/>
          </a:xfrm>
        </p:spPr>
      </p:pic>
    </p:spTree>
    <p:extLst>
      <p:ext uri="{BB962C8B-B14F-4D97-AF65-F5344CB8AC3E}">
        <p14:creationId xmlns="" xmlns:p14="http://schemas.microsoft.com/office/powerpoint/2010/main" val="768891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716</Words>
  <Application>Microsoft Office PowerPoint</Application>
  <PresentationFormat>Custom</PresentationFormat>
  <Paragraphs>58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vineyards from the porch at the house in Marcillac where some of the steepness of the vineyards are visible. </vt:lpstr>
      <vt:lpstr>Fer Servadou in Marcillac</vt:lpstr>
      <vt:lpstr>The valley draws warm and dry air from the Mediterranean during the summer and fall and also shelters the vineyards from the harsh winters.</vt:lpstr>
      <vt:lpstr>Vineyards are planted on iron-rich limestone clays, which are known locally as les rougiers due to their reddish color</vt:lpstr>
      <vt:lpstr>The soil is visibly red and can be seen from a distance.  </vt:lpstr>
      <vt:lpstr>Soil and hillsides are essential.</vt:lpstr>
      <vt:lpstr>“Vieilles Vignes” Marcillac 2014 </vt:lpstr>
      <vt:lpstr>Fer Servadou</vt:lpstr>
      <vt:lpstr>Pictures = 1,000 words  (the steep slopes of Marcillac)</vt:lpstr>
      <vt:lpstr>Cahors is the most famous of the many appellations in South West France.</vt:lpstr>
      <vt:lpstr>Cahors</vt:lpstr>
      <vt:lpstr>Chateau la Caminade “La Commandery” Cahors 2012  </vt:lpstr>
      <vt:lpstr>NO CABERNET either SAUVIGNON OR FRANC</vt:lpstr>
      <vt:lpstr>Wines of Cahors</vt:lpstr>
      <vt:lpstr>Foods that come from the region and are particularly well suited to Cahors wine pairing</vt:lpstr>
      <vt:lpstr>Cassoulet is perhaps the best known South West dish.</vt:lpstr>
      <vt:lpstr>Cahors in August 2013. A devastating hail destroyed some of the region this year.</vt:lpstr>
      <vt:lpstr>Hail can make a difference in agriculture within a matter of minutes possibly seconds.</vt:lpstr>
      <vt:lpstr>Corn fields in Kandiyohi County Minnesota in June this year (2017) damaged by hail.</vt:lpstr>
      <vt:lpstr>Hail storms</vt:lpstr>
      <vt:lpstr>Hail, even more than frost, is the wine grower's enemy because it can strike so swiftly. Hail can shatter vines, destroy young buds and, later in the season, ruin whole vineyards full of growing fruit. What's more, hail can damage vines so severely that the following year's crop can be affected, too.</vt:lpstr>
      <vt:lpstr>Hail Shaft</vt:lpstr>
      <vt:lpstr> Dominique Ressès owns 34 hectares in Cahors </vt:lpstr>
      <vt:lpstr> CHATEAU LA CAMINADE is in PARNAC </vt:lpstr>
      <vt:lpstr>22 minutes away and about 16 Kilometers (about 10 miles away) another vineyard I work with was completely destroyed.</vt:lpstr>
      <vt:lpstr>Vines damaged by hail</vt:lpstr>
      <vt:lpstr>La Commandery 2012 Cahors</vt:lpstr>
      <vt:lpstr>Domaine Brana Irouleguy</vt:lpstr>
      <vt:lpstr>Domaine Brana</vt:lpstr>
      <vt:lpstr>  Domaine Brana “Harri Gorri” Irouleguy Rouge 2013  Jean and Martine Brana (brother and sister) farm about 22 ha in Irouleguy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Southwest Wine Regions of France</dc:title>
  <dc:creator>Microsoft Office User</dc:creator>
  <cp:lastModifiedBy>Garbarino</cp:lastModifiedBy>
  <cp:revision>54</cp:revision>
  <cp:lastPrinted>2017-11-13T21:10:33Z</cp:lastPrinted>
  <dcterms:created xsi:type="dcterms:W3CDTF">2017-10-30T02:37:26Z</dcterms:created>
  <dcterms:modified xsi:type="dcterms:W3CDTF">2017-12-05T10:43:55Z</dcterms:modified>
</cp:coreProperties>
</file>